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582" y="39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153500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37455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17789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132400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66290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303841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33245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315713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59167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115031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18268A-802B-417A-9921-DDA7F4E8E2C2}" type="datetimeFigureOut">
              <a:rPr kumimoji="1" lang="ja-JP" altLang="en-US" smtClean="0"/>
              <a:t>2016/7/28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317018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E18268A-802B-417A-9921-DDA7F4E8E2C2}" type="datetimeFigureOut">
              <a:rPr kumimoji="1" lang="ja-JP" altLang="en-US" smtClean="0"/>
              <a:t>2016/7/28</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F7717C-039E-483C-8F54-FA77AAA00649}" type="slidenum">
              <a:rPr kumimoji="1" lang="ja-JP" altLang="en-US" smtClean="0"/>
              <a:t>‹#›</a:t>
            </a:fld>
            <a:endParaRPr kumimoji="1" lang="ja-JP" altLang="en-US"/>
          </a:p>
        </p:txBody>
      </p:sp>
    </p:spTree>
    <p:extLst>
      <p:ext uri="{BB962C8B-B14F-4D97-AF65-F5344CB8AC3E}">
        <p14:creationId xmlns:p14="http://schemas.microsoft.com/office/powerpoint/2010/main" val="2551542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readyfor.jp/projects/8020" TargetMode="Externa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125" y="323528"/>
            <a:ext cx="4699019" cy="1728191"/>
          </a:xfrm>
        </p:spPr>
        <p:txBody>
          <a:bodyPr>
            <a:normAutofit/>
          </a:bodyPr>
          <a:lstStyle/>
          <a:p>
            <a:pPr algn="l">
              <a:lnSpc>
                <a:spcPts val="5600"/>
              </a:lnSpc>
            </a:pPr>
            <a:r>
              <a:rPr kumimoji="1" lang="ja-JP" altLang="en-US" sz="3600" b="1" dirty="0" smtClean="0">
                <a:latin typeface="Meiryo UI" panose="020B0604030504040204" pitchFamily="50" charset="-128"/>
                <a:ea typeface="Meiryo UI" panose="020B0604030504040204" pitchFamily="50" charset="-128"/>
              </a:rPr>
              <a:t>世界自然遺産屋久島</a:t>
            </a:r>
            <a:r>
              <a:rPr lang="ja-JP" altLang="en-US" sz="2000" b="1" dirty="0" smtClean="0">
                <a:latin typeface="Meiryo UI" panose="020B0604030504040204" pitchFamily="50" charset="-128"/>
                <a:ea typeface="Meiryo UI" panose="020B0604030504040204" pitchFamily="50" charset="-128"/>
              </a:rPr>
              <a:t>の</a:t>
            </a:r>
            <a:r>
              <a:rPr kumimoji="1" lang="en-US" altLang="ja-JP" sz="3200" b="1" dirty="0" smtClean="0">
                <a:latin typeface="Meiryo UI" panose="020B0604030504040204" pitchFamily="50" charset="-128"/>
                <a:ea typeface="Meiryo UI" panose="020B0604030504040204" pitchFamily="50" charset="-128"/>
              </a:rPr>
              <a:t/>
            </a:r>
            <a:br>
              <a:rPr kumimoji="1" lang="en-US" altLang="ja-JP" sz="3200" b="1" dirty="0" smtClean="0">
                <a:latin typeface="Meiryo UI" panose="020B0604030504040204" pitchFamily="50" charset="-128"/>
                <a:ea typeface="Meiryo UI" panose="020B0604030504040204" pitchFamily="50" charset="-128"/>
              </a:rPr>
            </a:br>
            <a:r>
              <a:rPr kumimoji="1" lang="ja-JP" altLang="en-US" sz="3600" b="1" dirty="0" smtClean="0">
                <a:latin typeface="Meiryo UI" panose="020B0604030504040204" pitchFamily="50" charset="-128"/>
                <a:ea typeface="Meiryo UI" panose="020B0604030504040204" pitchFamily="50" charset="-128"/>
              </a:rPr>
              <a:t>電線・電柱をなくそう</a:t>
            </a:r>
            <a:r>
              <a:rPr kumimoji="1" lang="ja-JP" altLang="en-US" sz="3200" b="1" dirty="0" smtClean="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354" y="323528"/>
            <a:ext cx="2255823" cy="169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a:xfrm>
            <a:off x="2600820" y="4067944"/>
            <a:ext cx="4136606" cy="30511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Meiryo UI" panose="020B0604030504040204" pitchFamily="50" charset="-128"/>
                <a:ea typeface="Meiryo UI" panose="020B0604030504040204" pitchFamily="50" charset="-128"/>
                <a:cs typeface="+mn-cs"/>
              </a:rPr>
              <a:t>■屋久島の美しい景観を</a:t>
            </a:r>
            <a:r>
              <a:rPr lang="ja-JP" altLang="en-US" sz="1800" dirty="0" smtClean="0">
                <a:latin typeface="Meiryo UI" panose="020B0604030504040204" pitchFamily="50" charset="-128"/>
                <a:ea typeface="Meiryo UI" panose="020B0604030504040204" pitchFamily="50" charset="-128"/>
                <a:cs typeface="+mn-cs"/>
              </a:rPr>
              <a:t>取り戻す！</a:t>
            </a:r>
            <a:endParaRPr lang="en-US" altLang="ja-JP" sz="1800" dirty="0" smtClean="0">
              <a:latin typeface="Meiryo UI" panose="020B0604030504040204" pitchFamily="50" charset="-128"/>
              <a:ea typeface="Meiryo UI" panose="020B0604030504040204" pitchFamily="50" charset="-128"/>
              <a:cs typeface="+mn-cs"/>
            </a:endParaRPr>
          </a:p>
          <a:p>
            <a:pPr algn="l"/>
            <a:endParaRPr lang="en-US" altLang="ja-JP" sz="1800" dirty="0">
              <a:latin typeface="Meiryo UI" panose="020B0604030504040204" pitchFamily="50" charset="-128"/>
              <a:ea typeface="Meiryo UI" panose="020B0604030504040204" pitchFamily="50" charset="-128"/>
              <a:cs typeface="+mn-cs"/>
            </a:endParaRPr>
          </a:p>
          <a:p>
            <a:pPr algn="l"/>
            <a:r>
              <a:rPr lang="en-US" altLang="ja-JP" sz="1400" dirty="0">
                <a:latin typeface="Meiryo UI" panose="020B0604030504040204" pitchFamily="50" charset="-128"/>
                <a:ea typeface="Meiryo UI" panose="020B0604030504040204" pitchFamily="50" charset="-128"/>
                <a:cs typeface="+mn-cs"/>
              </a:rPr>
              <a:t>NPO</a:t>
            </a:r>
            <a:r>
              <a:rPr lang="ja-JP" altLang="en-US" sz="1400" dirty="0">
                <a:latin typeface="Meiryo UI" panose="020B0604030504040204" pitchFamily="50" charset="-128"/>
                <a:ea typeface="Meiryo UI" panose="020B0604030504040204" pitchFamily="50" charset="-128"/>
                <a:cs typeface="+mn-cs"/>
              </a:rPr>
              <a:t>法人電線のない街づくり支援</a:t>
            </a:r>
            <a:r>
              <a:rPr lang="ja-JP" altLang="en-US" sz="1400" dirty="0" smtClean="0">
                <a:latin typeface="Meiryo UI" panose="020B0604030504040204" pitchFamily="50" charset="-128"/>
                <a:ea typeface="Meiryo UI" panose="020B0604030504040204" pitchFamily="50" charset="-128"/>
                <a:cs typeface="+mn-cs"/>
              </a:rPr>
              <a:t>ネットワークは</a:t>
            </a:r>
            <a:r>
              <a:rPr lang="en-US" altLang="ja-JP" sz="1400" dirty="0" smtClean="0">
                <a:latin typeface="Meiryo UI" panose="020B0604030504040204" pitchFamily="50" charset="-128"/>
                <a:ea typeface="Meiryo UI" panose="020B0604030504040204" pitchFamily="50" charset="-128"/>
                <a:cs typeface="+mn-cs"/>
              </a:rPr>
              <a:t>2007</a:t>
            </a:r>
            <a:r>
              <a:rPr lang="ja-JP" altLang="en-US" sz="1400" dirty="0">
                <a:latin typeface="Meiryo UI" panose="020B0604030504040204" pitchFamily="50" charset="-128"/>
                <a:ea typeface="Meiryo UI" panose="020B0604030504040204" pitchFamily="50" charset="-128"/>
                <a:cs typeface="+mn-cs"/>
              </a:rPr>
              <a:t>年から、安全安心で美しい景観の街づくりに関する支援事業を行ってきました。</a:t>
            </a:r>
          </a:p>
          <a:p>
            <a:pPr algn="l"/>
            <a:endParaRPr lang="en-US" altLang="ja-JP" sz="1400" dirty="0" smtClean="0">
              <a:latin typeface="Meiryo UI" panose="020B0604030504040204" pitchFamily="50" charset="-128"/>
              <a:ea typeface="Meiryo UI" panose="020B0604030504040204" pitchFamily="50" charset="-128"/>
              <a:cs typeface="+mn-cs"/>
            </a:endParaRPr>
          </a:p>
          <a:p>
            <a:pPr algn="l"/>
            <a:r>
              <a:rPr lang="ja-JP" altLang="en-US" sz="1400" dirty="0" smtClean="0">
                <a:latin typeface="Meiryo UI" panose="020B0604030504040204" pitchFamily="50" charset="-128"/>
                <a:ea typeface="Meiryo UI" panose="020B0604030504040204" pitchFamily="50" charset="-128"/>
                <a:cs typeface="+mn-cs"/>
              </a:rPr>
              <a:t>屋</a:t>
            </a:r>
            <a:r>
              <a:rPr lang="ja-JP" altLang="en-US" sz="1400" dirty="0">
                <a:latin typeface="Meiryo UI" panose="020B0604030504040204" pitchFamily="50" charset="-128"/>
                <a:ea typeface="Meiryo UI" panose="020B0604030504040204" pitchFamily="50" charset="-128"/>
                <a:cs typeface="+mn-cs"/>
              </a:rPr>
              <a:t>久島は世界自然遺産に登録されていながら、電柱と電線によってその景観は崩れてしまっています。無電柱化を進め、屋久島の景観を守る</a:t>
            </a:r>
            <a:r>
              <a:rPr lang="ja-JP" altLang="en-US" sz="1400" dirty="0" smtClean="0">
                <a:latin typeface="Meiryo UI" panose="020B0604030504040204" pitchFamily="50" charset="-128"/>
                <a:ea typeface="Meiryo UI" panose="020B0604030504040204" pitchFamily="50" charset="-128"/>
                <a:cs typeface="+mn-cs"/>
              </a:rPr>
              <a:t>ための</a:t>
            </a:r>
            <a:r>
              <a:rPr lang="ja-JP" altLang="en-US" sz="1400" dirty="0">
                <a:latin typeface="Meiryo UI" panose="020B0604030504040204" pitchFamily="50" charset="-128"/>
                <a:ea typeface="Meiryo UI" panose="020B0604030504040204" pitchFamily="50" charset="-128"/>
                <a:cs typeface="+mn-cs"/>
              </a:rPr>
              <a:t>調査に乗り出しました</a:t>
            </a:r>
            <a:r>
              <a:rPr lang="ja-JP" altLang="en-US" sz="1400" dirty="0" smtClean="0">
                <a:latin typeface="Meiryo UI" panose="020B0604030504040204" pitchFamily="50" charset="-128"/>
                <a:ea typeface="Meiryo UI" panose="020B0604030504040204" pitchFamily="50" charset="-128"/>
                <a:cs typeface="+mn-cs"/>
              </a:rPr>
              <a:t>。しかし</a:t>
            </a:r>
            <a:r>
              <a:rPr lang="ja-JP" altLang="en-US" sz="1400" dirty="0">
                <a:latin typeface="Meiryo UI" panose="020B0604030504040204" pitchFamily="50" charset="-128"/>
                <a:ea typeface="Meiryo UI" panose="020B0604030504040204" pitchFamily="50" charset="-128"/>
                <a:cs typeface="+mn-cs"/>
              </a:rPr>
              <a:t>、そのための費用が約</a:t>
            </a:r>
            <a:r>
              <a:rPr lang="en-US" altLang="ja-JP" sz="1400" dirty="0">
                <a:latin typeface="Meiryo UI" panose="020B0604030504040204" pitchFamily="50" charset="-128"/>
                <a:ea typeface="Meiryo UI" panose="020B0604030504040204" pitchFamily="50" charset="-128"/>
                <a:cs typeface="+mn-cs"/>
              </a:rPr>
              <a:t>100</a:t>
            </a:r>
            <a:r>
              <a:rPr lang="ja-JP" altLang="en-US" sz="1400" dirty="0">
                <a:latin typeface="Meiryo UI" panose="020B0604030504040204" pitchFamily="50" charset="-128"/>
                <a:ea typeface="Meiryo UI" panose="020B0604030504040204" pitchFamily="50" charset="-128"/>
                <a:cs typeface="+mn-cs"/>
              </a:rPr>
              <a:t>万円不足してしまい、プロジェクトを進められない状況です。</a:t>
            </a:r>
          </a:p>
          <a:p>
            <a:pPr algn="l"/>
            <a:endParaRPr lang="en-US" altLang="ja-JP" sz="1400" dirty="0">
              <a:latin typeface="Meiryo UI" panose="020B0604030504040204" pitchFamily="50" charset="-128"/>
              <a:ea typeface="Meiryo UI" panose="020B0604030504040204" pitchFamily="50" charset="-128"/>
              <a:cs typeface="+mn-cs"/>
            </a:endParaRPr>
          </a:p>
          <a:p>
            <a:pPr algn="l"/>
            <a:r>
              <a:rPr lang="ja-JP" altLang="en-US" sz="1400" dirty="0">
                <a:latin typeface="Meiryo UI" panose="020B0604030504040204" pitchFamily="50" charset="-128"/>
                <a:ea typeface="Meiryo UI" panose="020B0604030504040204" pitchFamily="50" charset="-128"/>
                <a:cs typeface="+mn-cs"/>
              </a:rPr>
              <a:t>屋久島の美しい景観を取り戻すための資金を集めるためにクラウドファンディングに挑戦しています。</a:t>
            </a:r>
          </a:p>
          <a:p>
            <a:pPr algn="l"/>
            <a:r>
              <a:rPr lang="ja-JP" altLang="en-US" sz="1400" dirty="0">
                <a:latin typeface="Meiryo UI" panose="020B0604030504040204" pitchFamily="50" charset="-128"/>
                <a:ea typeface="Meiryo UI" panose="020B0604030504040204" pitchFamily="50" charset="-128"/>
                <a:cs typeface="+mn-cs"/>
              </a:rPr>
              <a:t>ひとりでも多くの方のご支援が必要です。</a:t>
            </a:r>
            <a:endParaRPr lang="en-US" altLang="ja-JP" sz="1400" dirty="0">
              <a:latin typeface="Meiryo UI" panose="020B0604030504040204" pitchFamily="50" charset="-128"/>
              <a:ea typeface="Meiryo UI" panose="020B0604030504040204" pitchFamily="50" charset="-128"/>
              <a:cs typeface="+mn-cs"/>
            </a:endParaRPr>
          </a:p>
          <a:p>
            <a:pPr algn="l"/>
            <a:r>
              <a:rPr lang="ja-JP" altLang="en-US" sz="1400" dirty="0">
                <a:latin typeface="Meiryo UI" panose="020B0604030504040204" pitchFamily="50" charset="-128"/>
                <a:ea typeface="Meiryo UI" panose="020B0604030504040204" pitchFamily="50" charset="-128"/>
                <a:cs typeface="+mn-cs"/>
              </a:rPr>
              <a:t>ご協力宜しくお願い申し上げます。</a:t>
            </a:r>
            <a:br>
              <a:rPr lang="ja-JP" altLang="en-US" sz="1400" dirty="0">
                <a:latin typeface="Meiryo UI" panose="020B0604030504040204" pitchFamily="50" charset="-128"/>
                <a:ea typeface="Meiryo UI" panose="020B0604030504040204" pitchFamily="50" charset="-128"/>
                <a:cs typeface="+mn-cs"/>
              </a:rPr>
            </a:br>
            <a:endParaRPr lang="ja-JP" altLang="en-US" sz="1400" dirty="0">
              <a:latin typeface="Meiryo UI" panose="020B0604030504040204" pitchFamily="50" charset="-128"/>
              <a:ea typeface="Meiryo UI" panose="020B0604030504040204" pitchFamily="50" charset="-128"/>
              <a:cs typeface="+mn-cs"/>
            </a:endParaRPr>
          </a:p>
        </p:txBody>
      </p:sp>
      <p:pic>
        <p:nvPicPr>
          <p:cNvPr id="1028" name="Picture 4" descr="C:\Users\SHOKO INOUE\Documents\Desktop\Downloads\QRco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 y="7454015"/>
            <a:ext cx="1462476" cy="14624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9399" y="3781309"/>
            <a:ext cx="2302462" cy="345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563180" y="7954420"/>
            <a:ext cx="3028081" cy="461665"/>
          </a:xfrm>
          <a:prstGeom prst="rect">
            <a:avLst/>
          </a:prstGeom>
        </p:spPr>
        <p:txBody>
          <a:bodyPr wrap="square">
            <a:spAutoFit/>
          </a:bodyPr>
          <a:lstStyle/>
          <a:p>
            <a:pPr lvl="0"/>
            <a:r>
              <a:rPr lang="ja-JP" altLang="en-US" sz="1200" dirty="0">
                <a:solidFill>
                  <a:prstClr val="black"/>
                </a:solidFill>
              </a:rPr>
              <a:t>詳しくはこちらのページをご覧</a:t>
            </a:r>
            <a:r>
              <a:rPr lang="ja-JP" altLang="en-US" sz="1200" dirty="0" smtClean="0">
                <a:solidFill>
                  <a:prstClr val="black"/>
                </a:solidFill>
              </a:rPr>
              <a:t>ください。</a:t>
            </a:r>
            <a:r>
              <a:rPr lang="ja-JP" altLang="en-US" sz="1200" dirty="0">
                <a:solidFill>
                  <a:prstClr val="black"/>
                </a:solidFill>
              </a:rPr>
              <a:t/>
            </a:r>
            <a:br>
              <a:rPr lang="ja-JP" altLang="en-US" sz="1200" dirty="0">
                <a:solidFill>
                  <a:prstClr val="black"/>
                </a:solidFill>
              </a:rPr>
            </a:br>
            <a:r>
              <a:rPr lang="en-US" altLang="ja-JP" sz="1200" dirty="0">
                <a:solidFill>
                  <a:prstClr val="black"/>
                </a:solidFill>
              </a:rPr>
              <a:t>URL</a:t>
            </a:r>
            <a:r>
              <a:rPr lang="ja-JP" altLang="en-US" sz="1200" dirty="0">
                <a:solidFill>
                  <a:prstClr val="black"/>
                </a:solidFill>
              </a:rPr>
              <a:t>　</a:t>
            </a:r>
            <a:r>
              <a:rPr lang="en-US" altLang="ja-JP" sz="1200" dirty="0">
                <a:solidFill>
                  <a:prstClr val="black"/>
                </a:solidFill>
                <a:hlinkClick r:id="rId6"/>
              </a:rPr>
              <a:t>https://</a:t>
            </a:r>
            <a:r>
              <a:rPr lang="en-US" altLang="ja-JP" sz="1200" dirty="0" smtClean="0">
                <a:solidFill>
                  <a:prstClr val="black"/>
                </a:solidFill>
                <a:hlinkClick r:id="rId6"/>
              </a:rPr>
              <a:t>readyfor.jp/projects/8020</a:t>
            </a:r>
            <a:endParaRPr lang="en-US" altLang="ja-JP" sz="1200" dirty="0">
              <a:solidFill>
                <a:prstClr val="black"/>
              </a:solidFill>
            </a:endParaRPr>
          </a:p>
        </p:txBody>
      </p:sp>
      <p:sp>
        <p:nvSpPr>
          <p:cNvPr id="12" name="正方形/長方形 11"/>
          <p:cNvSpPr/>
          <p:nvPr/>
        </p:nvSpPr>
        <p:spPr>
          <a:xfrm>
            <a:off x="1563180" y="7503014"/>
            <a:ext cx="2350597" cy="451406"/>
          </a:xfrm>
          <a:prstGeom prst="rect">
            <a:avLst/>
          </a:prstGeom>
        </p:spPr>
        <p:txBody>
          <a:bodyPr wrap="square">
            <a:spAutoFit/>
          </a:bodyPr>
          <a:lstStyle/>
          <a:p>
            <a:pPr lvl="0">
              <a:lnSpc>
                <a:spcPts val="1400"/>
              </a:lnSpc>
            </a:pPr>
            <a:r>
              <a:rPr lang="ja-JP" altLang="en-US" sz="1200" b="1" dirty="0">
                <a:solidFill>
                  <a:prstClr val="black"/>
                </a:solidFill>
              </a:rPr>
              <a:t>国内</a:t>
            </a:r>
            <a:r>
              <a:rPr lang="ja-JP" altLang="en-US" sz="1200" b="1" dirty="0" smtClean="0">
                <a:solidFill>
                  <a:prstClr val="black"/>
                </a:solidFill>
              </a:rPr>
              <a:t>最大のクラウドファンディング</a:t>
            </a:r>
            <a:endParaRPr lang="en-US" altLang="ja-JP" sz="1200" b="1" dirty="0" smtClean="0">
              <a:solidFill>
                <a:prstClr val="black"/>
              </a:solidFill>
            </a:endParaRPr>
          </a:p>
          <a:p>
            <a:pPr lvl="0">
              <a:lnSpc>
                <a:spcPts val="1400"/>
              </a:lnSpc>
            </a:pPr>
            <a:r>
              <a:rPr lang="en-US" altLang="ja-JP" sz="1200" b="1" dirty="0" smtClean="0">
                <a:solidFill>
                  <a:srgbClr val="FF0000"/>
                </a:solidFill>
              </a:rPr>
              <a:t>READY</a:t>
            </a:r>
            <a:r>
              <a:rPr lang="en-US" altLang="ja-JP" sz="1200" b="1" dirty="0" smtClean="0">
                <a:solidFill>
                  <a:prstClr val="black"/>
                </a:solidFill>
              </a:rPr>
              <a:t>FOR</a:t>
            </a:r>
            <a:r>
              <a:rPr lang="ja-JP" altLang="en-US" sz="1200" b="1" dirty="0" smtClean="0">
                <a:solidFill>
                  <a:prstClr val="black"/>
                </a:solidFill>
              </a:rPr>
              <a:t>？</a:t>
            </a:r>
            <a:endParaRPr lang="ja-JP" altLang="en-US" sz="1200" b="1" dirty="0">
              <a:solidFill>
                <a:prstClr val="black"/>
              </a:solidFill>
            </a:endParaRPr>
          </a:p>
        </p:txBody>
      </p:sp>
      <p:sp>
        <p:nvSpPr>
          <p:cNvPr id="8" name="正方形/長方形 7"/>
          <p:cNvSpPr/>
          <p:nvPr/>
        </p:nvSpPr>
        <p:spPr>
          <a:xfrm>
            <a:off x="205921" y="2339752"/>
            <a:ext cx="6552729" cy="954107"/>
          </a:xfrm>
          <a:prstGeom prst="rect">
            <a:avLst/>
          </a:prstGeom>
          <a:solidFill>
            <a:schemeClr val="accent5">
              <a:lumMod val="20000"/>
              <a:lumOff val="80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屋久島は日本で唯一の発送電分離の島で、本土から電気を引かず、電力の自給自足を行っている島です。しかし、電柱が乱立し、電線が至る所に引かれています</a:t>
            </a:r>
            <a:r>
              <a:rPr lang="ja-JP" altLang="en-US" sz="1400" dirty="0" smtClean="0">
                <a:latin typeface="Meiryo UI" panose="020B0604030504040204" pitchFamily="50" charset="-128"/>
                <a:ea typeface="Meiryo UI" panose="020B0604030504040204" pitchFamily="50" charset="-128"/>
              </a:rPr>
              <a:t>。世界自然遺産登録時に「</a:t>
            </a:r>
            <a:r>
              <a:rPr lang="ja-JP" altLang="en-US" sz="1400" dirty="0">
                <a:latin typeface="Meiryo UI" panose="020B0604030504040204" pitchFamily="50" charset="-128"/>
                <a:ea typeface="Meiryo UI" panose="020B0604030504040204" pitchFamily="50" charset="-128"/>
              </a:rPr>
              <a:t>多くの人たちが暮らしていながら、すぐれた自然が残されていることにある。」と評価された屋久島ですが</a:t>
            </a:r>
            <a:r>
              <a:rPr lang="ja-JP" altLang="en-US" sz="1400" dirty="0" smtClean="0">
                <a:latin typeface="Meiryo UI" panose="020B0604030504040204" pitchFamily="50" charset="-128"/>
                <a:ea typeface="Meiryo UI" panose="020B0604030504040204" pitchFamily="50" charset="-128"/>
              </a:rPr>
              <a:t>、美しい景観</a:t>
            </a:r>
            <a:r>
              <a:rPr lang="ja-JP" altLang="en-US" sz="1400" dirty="0">
                <a:latin typeface="Meiryo UI" panose="020B0604030504040204" pitchFamily="50" charset="-128"/>
                <a:ea typeface="Meiryo UI" panose="020B0604030504040204" pitchFamily="50" charset="-128"/>
              </a:rPr>
              <a:t>を見るためには、電線のない場所を探さないといけません。</a:t>
            </a:r>
          </a:p>
        </p:txBody>
      </p:sp>
      <p:sp>
        <p:nvSpPr>
          <p:cNvPr id="14" name="正方形/長方形 13"/>
          <p:cNvSpPr/>
          <p:nvPr/>
        </p:nvSpPr>
        <p:spPr>
          <a:xfrm>
            <a:off x="4420691" y="7482087"/>
            <a:ext cx="2416717" cy="1708160"/>
          </a:xfrm>
          <a:prstGeom prst="rect">
            <a:avLst/>
          </a:prstGeom>
        </p:spPr>
        <p:txBody>
          <a:bodyPr wrap="square">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お問い合わせ</a:t>
            </a:r>
            <a:endParaRPr lang="en-US" altLang="ja-JP" sz="1200" dirty="0" smtClean="0">
              <a:solidFill>
                <a:prstClr val="black"/>
              </a:solidFill>
              <a:latin typeface="Meiryo UI" panose="020B0604030504040204" pitchFamily="50" charset="-128"/>
              <a:ea typeface="Meiryo UI" panose="020B0604030504040204" pitchFamily="50" charset="-128"/>
            </a:endParaRPr>
          </a:p>
          <a:p>
            <a:pPr lvl="0"/>
            <a:endParaRPr lang="en-US" altLang="ja-JP" sz="900" dirty="0" smtClean="0">
              <a:solidFill>
                <a:prstClr val="black"/>
              </a:solidFill>
              <a:latin typeface="Meiryo UI" panose="020B0604030504040204" pitchFamily="50" charset="-128"/>
              <a:ea typeface="Meiryo UI" panose="020B0604030504040204" pitchFamily="50" charset="-128"/>
            </a:endParaRPr>
          </a:p>
          <a:p>
            <a:pPr lvl="0"/>
            <a:r>
              <a:rPr lang="ja-JP" altLang="en-US" sz="900" dirty="0" smtClean="0">
                <a:solidFill>
                  <a:prstClr val="black"/>
                </a:solidFill>
                <a:latin typeface="Meiryo UI" panose="020B0604030504040204" pitchFamily="50" charset="-128"/>
                <a:ea typeface="Meiryo UI" panose="020B0604030504040204" pitchFamily="50" charset="-128"/>
              </a:rPr>
              <a:t>　特定非営利活動法人</a:t>
            </a:r>
            <a:endParaRPr lang="en-US" altLang="ja-JP" sz="900" dirty="0" smtClean="0">
              <a:solidFill>
                <a:prstClr val="black"/>
              </a:solidFill>
              <a:latin typeface="Meiryo UI" panose="020B0604030504040204" pitchFamily="50" charset="-128"/>
              <a:ea typeface="Meiryo UI" panose="020B0604030504040204" pitchFamily="50" charset="-128"/>
            </a:endParaRPr>
          </a:p>
          <a:p>
            <a:pPr lvl="0"/>
            <a:r>
              <a:rPr lang="ja-JP" altLang="en-US" sz="1100" dirty="0" smtClean="0">
                <a:solidFill>
                  <a:prstClr val="black"/>
                </a:solidFill>
                <a:latin typeface="Meiryo UI" panose="020B0604030504040204" pitchFamily="50" charset="-128"/>
                <a:ea typeface="Meiryo UI" panose="020B0604030504040204" pitchFamily="50" charset="-128"/>
              </a:rPr>
              <a:t>　電線のない街づくり支援ネットワーク</a:t>
            </a:r>
            <a:endParaRPr lang="en-US" altLang="ja-JP" sz="1100" dirty="0" smtClean="0">
              <a:solidFill>
                <a:prstClr val="black"/>
              </a:solidFill>
              <a:latin typeface="Meiryo UI" panose="020B0604030504040204" pitchFamily="50" charset="-128"/>
              <a:ea typeface="Meiryo UI" panose="020B0604030504040204" pitchFamily="50" charset="-128"/>
            </a:endParaRPr>
          </a:p>
          <a:p>
            <a:pPr lvl="0"/>
            <a:endParaRPr lang="en-US" altLang="ja-JP" sz="1100" dirty="0" smtClean="0">
              <a:solidFill>
                <a:prstClr val="black"/>
              </a:solidFill>
              <a:latin typeface="Meiryo UI" panose="020B0604030504040204" pitchFamily="50" charset="-128"/>
              <a:ea typeface="Meiryo UI" panose="020B0604030504040204" pitchFamily="50" charset="-128"/>
            </a:endParaRPr>
          </a:p>
          <a:p>
            <a:pPr lvl="0"/>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東京都江東区東陽</a:t>
            </a:r>
            <a:r>
              <a:rPr lang="en-US" altLang="ja-JP" sz="1000" dirty="0" smtClean="0">
                <a:solidFill>
                  <a:prstClr val="black"/>
                </a:solidFill>
                <a:latin typeface="Meiryo UI" panose="020B0604030504040204" pitchFamily="50" charset="-128"/>
                <a:ea typeface="Meiryo UI" panose="020B0604030504040204" pitchFamily="50" charset="-128"/>
              </a:rPr>
              <a:t>5-26-14</a:t>
            </a:r>
          </a:p>
          <a:p>
            <a:pPr lvl="0"/>
            <a:r>
              <a:rPr lang="ja-JP" altLang="en-US" sz="1000" dirty="0" smtClean="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Tel:03</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5606</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rPr>
              <a:t>4470</a:t>
            </a:r>
          </a:p>
          <a:p>
            <a:pPr lvl="0"/>
            <a:r>
              <a:rPr lang="ja-JP" altLang="en-US" sz="1000" dirty="0" smtClean="0">
                <a:solidFill>
                  <a:prstClr val="black"/>
                </a:solidFill>
                <a:latin typeface="Meiryo UI" panose="020B0604030504040204" pitchFamily="50" charset="-128"/>
                <a:ea typeface="Meiryo UI" panose="020B0604030504040204" pitchFamily="50" charset="-128"/>
              </a:rPr>
              <a:t>　大阪府</a:t>
            </a:r>
            <a:r>
              <a:rPr lang="ja-JP" altLang="en-US" sz="1000" dirty="0">
                <a:solidFill>
                  <a:prstClr val="black"/>
                </a:solidFill>
                <a:latin typeface="Meiryo UI" panose="020B0604030504040204" pitchFamily="50" charset="-128"/>
                <a:ea typeface="Meiryo UI" panose="020B0604030504040204" pitchFamily="50" charset="-128"/>
              </a:rPr>
              <a:t>吹田市内本町</a:t>
            </a:r>
            <a:r>
              <a:rPr lang="en-US" altLang="ja-JP" sz="1000" dirty="0" smtClean="0">
                <a:solidFill>
                  <a:prstClr val="black"/>
                </a:solidFill>
                <a:latin typeface="Meiryo UI" panose="020B0604030504040204" pitchFamily="50" charset="-128"/>
                <a:ea typeface="Meiryo UI" panose="020B0604030504040204" pitchFamily="50" charset="-128"/>
              </a:rPr>
              <a:t>1-1-21</a:t>
            </a:r>
          </a:p>
          <a:p>
            <a:pPr lvl="0"/>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Tel:</a:t>
            </a:r>
            <a:r>
              <a:rPr lang="en-US" altLang="ja-JP" sz="1000" dirty="0" smtClean="0">
                <a:solidFill>
                  <a:prstClr val="black"/>
                </a:solidFill>
                <a:latin typeface="Meiryo UI" panose="020B0604030504040204" pitchFamily="50" charset="-128"/>
                <a:ea typeface="Meiryo UI" panose="020B0604030504040204" pitchFamily="50" charset="-128"/>
              </a:rPr>
              <a:t>06</a:t>
            </a:r>
            <a:r>
              <a:rPr lang="ja-JP" altLang="en-US" sz="1000" dirty="0" smtClean="0">
                <a:solidFill>
                  <a:prstClr val="black"/>
                </a:solidFill>
                <a:latin typeface="Meiryo UI" panose="020B0604030504040204" pitchFamily="50" charset="-128"/>
                <a:ea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rPr>
              <a:t>6381</a:t>
            </a:r>
            <a:r>
              <a:rPr lang="ja-JP" altLang="en-US" sz="1000" dirty="0" smtClean="0">
                <a:solidFill>
                  <a:prstClr val="black"/>
                </a:solidFill>
                <a:latin typeface="Meiryo UI" panose="020B0604030504040204" pitchFamily="50" charset="-128"/>
                <a:ea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rPr>
              <a:t>4000</a:t>
            </a:r>
          </a:p>
          <a:p>
            <a:pPr lvl="0"/>
            <a:endParaRPr lang="en-US" altLang="ja-JP" sz="1200" dirty="0">
              <a:solidFill>
                <a:prstClr val="black"/>
              </a:solidFill>
            </a:endParaRPr>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235109" y="8197909"/>
            <a:ext cx="491688" cy="77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図 15"/>
          <p:cNvPicPr/>
          <p:nvPr/>
        </p:nvPicPr>
        <p:blipFill>
          <a:blip r:embed="rId8">
            <a:extLst>
              <a:ext uri="{28A0092B-C50C-407E-A947-70E740481C1C}">
                <a14:useLocalDpi xmlns:a14="http://schemas.microsoft.com/office/drawing/2010/main" val="0"/>
              </a:ext>
            </a:extLst>
          </a:blip>
          <a:srcRect/>
          <a:stretch>
            <a:fillRect/>
          </a:stretch>
        </p:blipFill>
        <p:spPr bwMode="auto">
          <a:xfrm>
            <a:off x="1612140" y="8554675"/>
            <a:ext cx="2799313" cy="348866"/>
          </a:xfrm>
          <a:prstGeom prst="rect">
            <a:avLst/>
          </a:prstGeom>
          <a:noFill/>
          <a:ln>
            <a:noFill/>
          </a:ln>
        </p:spPr>
      </p:pic>
    </p:spTree>
    <p:extLst>
      <p:ext uri="{BB962C8B-B14F-4D97-AF65-F5344CB8AC3E}">
        <p14:creationId xmlns:p14="http://schemas.microsoft.com/office/powerpoint/2010/main" val="42568673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248</Words>
  <Application>Microsoft Office PowerPoint</Application>
  <PresentationFormat>画面に合わせる (4:3)</PresentationFormat>
  <Paragraphs>23</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世界自然遺産屋久島の 電線・電柱をなくそう！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世界自然遺産屋久島から 電線・電柱をなくすための 調査をします！</dc:title>
  <dc:creator>SHOKO INOUE</dc:creator>
  <cp:lastModifiedBy>SHOKO INOUE</cp:lastModifiedBy>
  <cp:revision>6</cp:revision>
  <cp:lastPrinted>2016-07-28T09:52:01Z</cp:lastPrinted>
  <dcterms:created xsi:type="dcterms:W3CDTF">2016-07-28T08:51:51Z</dcterms:created>
  <dcterms:modified xsi:type="dcterms:W3CDTF">2016-07-28T09:56:14Z</dcterms:modified>
</cp:coreProperties>
</file>